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Advent Pro SemiBold"/>
      <p:regular r:id="rId29"/>
      <p:bold r:id="rId30"/>
      <p:italic r:id="rId31"/>
      <p:boldItalic r:id="rId32"/>
    </p:embeddedFont>
    <p:embeddedFont>
      <p:font typeface="Fira Sans Extra Condensed Medium"/>
      <p:regular r:id="rId33"/>
      <p:bold r:id="rId34"/>
      <p:italic r:id="rId35"/>
      <p:boldItalic r:id="rId36"/>
    </p:embeddedFont>
    <p:embeddedFont>
      <p:font typeface="Fira Sans Condensed Medium"/>
      <p:regular r:id="rId37"/>
      <p:bold r:id="rId38"/>
      <p:italic r:id="rId39"/>
      <p:boldItalic r:id="rId40"/>
    </p:embeddedFont>
    <p:embeddedFont>
      <p:font typeface="Maven Pro"/>
      <p:regular r:id="rId41"/>
      <p:bold r:id="rId42"/>
    </p:embeddedFont>
    <p:embeddedFont>
      <p:font typeface="Share Tec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Italic.fntdata"/><Relationship Id="rId20" Type="http://schemas.openxmlformats.org/officeDocument/2006/relationships/slide" Target="slides/slide16.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ShareTech-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dventPro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SemiBold-italic.fntdata"/><Relationship Id="rId30" Type="http://schemas.openxmlformats.org/officeDocument/2006/relationships/font" Target="fonts/AdventProSemiBold-bold.fntdata"/><Relationship Id="rId11" Type="http://schemas.openxmlformats.org/officeDocument/2006/relationships/slide" Target="slides/slide7.xml"/><Relationship Id="rId33" Type="http://schemas.openxmlformats.org/officeDocument/2006/relationships/font" Target="fonts/FiraSansExtraCondensedMedium-regular.fntdata"/><Relationship Id="rId10" Type="http://schemas.openxmlformats.org/officeDocument/2006/relationships/slide" Target="slides/slide6.xml"/><Relationship Id="rId32" Type="http://schemas.openxmlformats.org/officeDocument/2006/relationships/font" Target="fonts/AdventProSemiBold-boldItalic.fntdata"/><Relationship Id="rId13" Type="http://schemas.openxmlformats.org/officeDocument/2006/relationships/slide" Target="slides/slide9.xml"/><Relationship Id="rId35" Type="http://schemas.openxmlformats.org/officeDocument/2006/relationships/font" Target="fonts/FiraSansExtraCondensedMedium-italic.fntdata"/><Relationship Id="rId12" Type="http://schemas.openxmlformats.org/officeDocument/2006/relationships/slide" Target="slides/slide8.xml"/><Relationship Id="rId34" Type="http://schemas.openxmlformats.org/officeDocument/2006/relationships/font" Target="fonts/FiraSansExtraCondensedMedium-bold.fntdata"/><Relationship Id="rId15" Type="http://schemas.openxmlformats.org/officeDocument/2006/relationships/slide" Target="slides/slide11.xml"/><Relationship Id="rId37" Type="http://schemas.openxmlformats.org/officeDocument/2006/relationships/font" Target="fonts/FiraSansCondensedMedium-regular.fntdata"/><Relationship Id="rId14" Type="http://schemas.openxmlformats.org/officeDocument/2006/relationships/slide" Target="slides/slide10.xml"/><Relationship Id="rId36" Type="http://schemas.openxmlformats.org/officeDocument/2006/relationships/font" Target="fonts/FiraSansExtraCondensedMedium-boldItalic.fntdata"/><Relationship Id="rId17" Type="http://schemas.openxmlformats.org/officeDocument/2006/relationships/slide" Target="slides/slide13.xml"/><Relationship Id="rId39" Type="http://schemas.openxmlformats.org/officeDocument/2006/relationships/font" Target="fonts/FiraSansCondensedMedium-italic.fntdata"/><Relationship Id="rId16" Type="http://schemas.openxmlformats.org/officeDocument/2006/relationships/slide" Target="slides/slide12.xml"/><Relationship Id="rId38" Type="http://schemas.openxmlformats.org/officeDocument/2006/relationships/font" Target="fonts/FiraSansCondensed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dff26eaa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dff26eaa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00d437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e00d437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e00d437c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e00d437c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00d437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e00d437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00d437c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e00d437c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00d437c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e00d437c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e00d437c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e00d437c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00d437c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00d437c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e00d437c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e00d437c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e00d437c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e00d437c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00d437c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00d437c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00d437ca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e00d437ca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e00d437ca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e00d437c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e00d437c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e00d437c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00d437c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e00d437c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ff26eaa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ff26eaa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dff26eaa7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dff26eaa7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dff26eaa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dff26eaa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ff26eaa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dff26eaa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ff26eaa7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ff26eaa7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6" name="Shape 176"/>
        <p:cNvGrpSpPr/>
        <p:nvPr/>
      </p:nvGrpSpPr>
      <p:grpSpPr>
        <a:xfrm>
          <a:off x="0" y="0"/>
          <a:ext cx="0" cy="0"/>
          <a:chOff x="0" y="0"/>
          <a:chExt cx="0" cy="0"/>
        </a:xfrm>
      </p:grpSpPr>
      <p:sp>
        <p:nvSpPr>
          <p:cNvPr id="177" name="Google Shape;177;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 name="Google Shape;178;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7" name="Shape 257"/>
        <p:cNvGrpSpPr/>
        <p:nvPr/>
      </p:nvGrpSpPr>
      <p:grpSpPr>
        <a:xfrm>
          <a:off x="0" y="0"/>
          <a:ext cx="0" cy="0"/>
          <a:chOff x="0" y="0"/>
          <a:chExt cx="0" cy="0"/>
        </a:xfrm>
      </p:grpSpPr>
      <p:sp>
        <p:nvSpPr>
          <p:cNvPr id="258" name="Google Shape;258;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0" name="Google Shape;270;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1" name="Google Shape;271;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3" name="Google Shape;273;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4" name="Google Shape;274;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6" name="Google Shape;276;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7" name="Google Shape;277;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9" name="Shape 279"/>
        <p:cNvGrpSpPr/>
        <p:nvPr/>
      </p:nvGrpSpPr>
      <p:grpSpPr>
        <a:xfrm>
          <a:off x="0" y="0"/>
          <a:ext cx="0" cy="0"/>
          <a:chOff x="0" y="0"/>
          <a:chExt cx="0" cy="0"/>
        </a:xfrm>
      </p:grpSpPr>
      <p:sp>
        <p:nvSpPr>
          <p:cNvPr id="280" name="Google Shape;280;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4" name="Shape 294"/>
        <p:cNvGrpSpPr/>
        <p:nvPr/>
      </p:nvGrpSpPr>
      <p:grpSpPr>
        <a:xfrm>
          <a:off x="0" y="0"/>
          <a:ext cx="0" cy="0"/>
          <a:chOff x="0" y="0"/>
          <a:chExt cx="0" cy="0"/>
        </a:xfrm>
      </p:grpSpPr>
      <p:sp>
        <p:nvSpPr>
          <p:cNvPr id="295" name="Google Shape;295;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5" name="Google Shape;305;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6" name="Google Shape;306;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9" name="Google Shape;309;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1" name="Shape 311"/>
        <p:cNvGrpSpPr/>
        <p:nvPr/>
      </p:nvGrpSpPr>
      <p:grpSpPr>
        <a:xfrm>
          <a:off x="0" y="0"/>
          <a:ext cx="0" cy="0"/>
          <a:chOff x="0" y="0"/>
          <a:chExt cx="0" cy="0"/>
        </a:xfrm>
      </p:grpSpPr>
      <p:sp>
        <p:nvSpPr>
          <p:cNvPr id="312" name="Google Shape;312;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9" name="Google Shape;319;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0" name="Google Shape;320;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1" name="Google Shape;321;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2" name="Google Shape;322;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3" name="Google Shape;323;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4" name="Google Shape;324;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5" name="Google Shape;325;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4" name="Shape 334"/>
        <p:cNvGrpSpPr/>
        <p:nvPr/>
      </p:nvGrpSpPr>
      <p:grpSpPr>
        <a:xfrm>
          <a:off x="0" y="0"/>
          <a:ext cx="0" cy="0"/>
          <a:chOff x="0" y="0"/>
          <a:chExt cx="0" cy="0"/>
        </a:xfrm>
      </p:grpSpPr>
      <p:sp>
        <p:nvSpPr>
          <p:cNvPr id="335" name="Google Shape;335;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6" name="Google Shape;336;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7" name="Google Shape;337;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8" name="Google Shape;338;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4" name="Google Shape;344;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4" name="Shape 354"/>
        <p:cNvGrpSpPr/>
        <p:nvPr/>
      </p:nvGrpSpPr>
      <p:grpSpPr>
        <a:xfrm>
          <a:off x="0" y="0"/>
          <a:ext cx="0" cy="0"/>
          <a:chOff x="0" y="0"/>
          <a:chExt cx="0" cy="0"/>
        </a:xfrm>
      </p:grpSpPr>
      <p:sp>
        <p:nvSpPr>
          <p:cNvPr id="355" name="Google Shape;355;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6" name="Google Shape;356;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7" name="Google Shape;357;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8" name="Google Shape;358;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 name="Google Shape;359;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0" name="Google Shape;360;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1" name="Google Shape;361;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2" name="Google Shape;362;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3" name="Google Shape;363;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4" name="Google Shape;364;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4" name="Shape 374"/>
        <p:cNvGrpSpPr/>
        <p:nvPr/>
      </p:nvGrpSpPr>
      <p:grpSpPr>
        <a:xfrm>
          <a:off x="0" y="0"/>
          <a:ext cx="0" cy="0"/>
          <a:chOff x="0" y="0"/>
          <a:chExt cx="0" cy="0"/>
        </a:xfrm>
      </p:grpSpPr>
      <p:sp>
        <p:nvSpPr>
          <p:cNvPr id="375" name="Google Shape;375;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6" name="Google Shape;376;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7" name="Google Shape;377;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10" name="Shape 410"/>
        <p:cNvGrpSpPr/>
        <p:nvPr/>
      </p:nvGrpSpPr>
      <p:grpSpPr>
        <a:xfrm>
          <a:off x="0" y="0"/>
          <a:ext cx="0" cy="0"/>
          <a:chOff x="0" y="0"/>
          <a:chExt cx="0" cy="0"/>
        </a:xfrm>
      </p:grpSpPr>
      <p:sp>
        <p:nvSpPr>
          <p:cNvPr id="411" name="Google Shape;411;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2" name="Google Shape;412;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3" name="Google Shape;413;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4" name="Google Shape;414;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5" name="Shape 42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6"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p:nvPr>
            <p:ph idx="2" type="pic"/>
          </p:nvPr>
        </p:nvSpPr>
        <p:spPr>
          <a:xfrm>
            <a:off x="0" y="0"/>
            <a:ext cx="9144000" cy="5143500"/>
          </a:xfrm>
          <a:prstGeom prst="rect">
            <a:avLst/>
          </a:prstGeom>
          <a:noFill/>
          <a:ln>
            <a:noFill/>
          </a:ln>
        </p:spPr>
      </p:sp>
      <p:sp>
        <p:nvSpPr>
          <p:cNvPr id="175" name="Google Shape;175;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3"/>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Drobnitchi Daniel-Nicusor,</a:t>
            </a:r>
            <a:endParaRPr/>
          </a:p>
          <a:p>
            <a:pPr indent="0" lvl="0" marL="0" rtl="0" algn="ctr">
              <a:spcBef>
                <a:spcPts val="0"/>
              </a:spcBef>
              <a:spcAft>
                <a:spcPts val="0"/>
              </a:spcAft>
              <a:buNone/>
            </a:pPr>
            <a:r>
              <a:rPr lang="en"/>
              <a:t>Suto Robert-Lucian</a:t>
            </a:r>
            <a:endParaRPr/>
          </a:p>
        </p:txBody>
      </p:sp>
      <p:sp>
        <p:nvSpPr>
          <p:cNvPr id="432" name="Google Shape;432;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 Visualization</a:t>
            </a:r>
            <a:endParaRPr/>
          </a:p>
        </p:txBody>
      </p:sp>
      <p:sp>
        <p:nvSpPr>
          <p:cNvPr id="433" name="Google Shape;433;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3"/>
          <p:cNvGrpSpPr/>
          <p:nvPr/>
        </p:nvGrpSpPr>
        <p:grpSpPr>
          <a:xfrm>
            <a:off x="6232314" y="3696331"/>
            <a:ext cx="121434" cy="1073147"/>
            <a:chOff x="6232314" y="3696331"/>
            <a:chExt cx="121434" cy="1073147"/>
          </a:xfrm>
        </p:grpSpPr>
        <p:sp>
          <p:nvSpPr>
            <p:cNvPr id="440" name="Google Shape;440;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3"/>
          <p:cNvGrpSpPr/>
          <p:nvPr/>
        </p:nvGrpSpPr>
        <p:grpSpPr>
          <a:xfrm>
            <a:off x="6780548" y="337714"/>
            <a:ext cx="133252" cy="1952377"/>
            <a:chOff x="6780548" y="337714"/>
            <a:chExt cx="133252" cy="1952377"/>
          </a:xfrm>
        </p:grpSpPr>
        <p:sp>
          <p:nvSpPr>
            <p:cNvPr id="443" name="Google Shape;443;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3"/>
          <p:cNvGrpSpPr/>
          <p:nvPr/>
        </p:nvGrpSpPr>
        <p:grpSpPr>
          <a:xfrm>
            <a:off x="1608717" y="1280046"/>
            <a:ext cx="199237" cy="2828935"/>
            <a:chOff x="1608717" y="1280046"/>
            <a:chExt cx="199237" cy="2828935"/>
          </a:xfrm>
        </p:grpSpPr>
        <p:sp>
          <p:nvSpPr>
            <p:cNvPr id="446" name="Google Shape;446;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3"/>
          <p:cNvGrpSpPr/>
          <p:nvPr/>
        </p:nvGrpSpPr>
        <p:grpSpPr>
          <a:xfrm>
            <a:off x="8008096" y="2108910"/>
            <a:ext cx="199001" cy="2139769"/>
            <a:chOff x="8008096" y="2108910"/>
            <a:chExt cx="199001" cy="2139769"/>
          </a:xfrm>
        </p:grpSpPr>
        <p:sp>
          <p:nvSpPr>
            <p:cNvPr id="452" name="Google Shape;452;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3"/>
          <p:cNvGrpSpPr/>
          <p:nvPr/>
        </p:nvGrpSpPr>
        <p:grpSpPr>
          <a:xfrm>
            <a:off x="4472500" y="3928605"/>
            <a:ext cx="199001" cy="867198"/>
            <a:chOff x="4475150" y="4052605"/>
            <a:chExt cx="199001" cy="867198"/>
          </a:xfrm>
        </p:grpSpPr>
        <p:sp>
          <p:nvSpPr>
            <p:cNvPr id="455" name="Google Shape;455;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2"/>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Quarterly Reports Sheet</a:t>
            </a:r>
            <a:endParaRPr/>
          </a:p>
        </p:txBody>
      </p:sp>
      <p:pic>
        <p:nvPicPr>
          <p:cNvPr id="637" name="Google Shape;637;p32"/>
          <p:cNvPicPr preferRelativeResize="0"/>
          <p:nvPr/>
        </p:nvPicPr>
        <p:blipFill>
          <a:blip r:embed="rId3">
            <a:alphaModFix/>
          </a:blip>
          <a:stretch>
            <a:fillRect/>
          </a:stretch>
        </p:blipFill>
        <p:spPr>
          <a:xfrm>
            <a:off x="1040075" y="665075"/>
            <a:ext cx="7514383" cy="4219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3"/>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a:t>
            </a:r>
            <a:r>
              <a:rPr lang="en"/>
              <a:t>Visualisations</a:t>
            </a:r>
            <a:endParaRPr/>
          </a:p>
        </p:txBody>
      </p:sp>
      <p:sp>
        <p:nvSpPr>
          <p:cNvPr id="643" name="Google Shape;643;p33"/>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4</a:t>
            </a:r>
            <a:endParaRPr>
              <a:solidFill>
                <a:schemeClr val="dk2"/>
              </a:solidFill>
            </a:endParaRPr>
          </a:p>
        </p:txBody>
      </p:sp>
      <p:sp>
        <p:nvSpPr>
          <p:cNvPr id="645" name="Google Shape;645;p3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33"/>
          <p:cNvCxnSpPr>
            <a:stCxn id="64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4"/>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653" name="Google Shape;653;p34"/>
          <p:cNvPicPr preferRelativeResize="0"/>
          <p:nvPr/>
        </p:nvPicPr>
        <p:blipFill>
          <a:blip r:embed="rId3">
            <a:alphaModFix/>
          </a:blip>
          <a:stretch>
            <a:fillRect/>
          </a:stretch>
        </p:blipFill>
        <p:spPr>
          <a:xfrm>
            <a:off x="108835" y="619200"/>
            <a:ext cx="8926324" cy="4418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5"/>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659" name="Google Shape;659;p35"/>
          <p:cNvPicPr preferRelativeResize="0"/>
          <p:nvPr/>
        </p:nvPicPr>
        <p:blipFill>
          <a:blip r:embed="rId3">
            <a:alphaModFix/>
          </a:blip>
          <a:stretch>
            <a:fillRect/>
          </a:stretch>
        </p:blipFill>
        <p:spPr>
          <a:xfrm>
            <a:off x="218413" y="619200"/>
            <a:ext cx="8707172" cy="437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6"/>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665" name="Google Shape;665;p36"/>
          <p:cNvPicPr preferRelativeResize="0"/>
          <p:nvPr/>
        </p:nvPicPr>
        <p:blipFill>
          <a:blip r:embed="rId3">
            <a:alphaModFix/>
          </a:blip>
          <a:stretch>
            <a:fillRect/>
          </a:stretch>
        </p:blipFill>
        <p:spPr>
          <a:xfrm>
            <a:off x="152400" y="771600"/>
            <a:ext cx="8709903" cy="4219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7"/>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671" name="Google Shape;671;p37"/>
          <p:cNvPicPr preferRelativeResize="0"/>
          <p:nvPr/>
        </p:nvPicPr>
        <p:blipFill>
          <a:blip r:embed="rId3">
            <a:alphaModFix/>
          </a:blip>
          <a:stretch>
            <a:fillRect/>
          </a:stretch>
        </p:blipFill>
        <p:spPr>
          <a:xfrm>
            <a:off x="152400" y="662700"/>
            <a:ext cx="8899598" cy="432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8"/>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677" name="Google Shape;677;p38"/>
          <p:cNvPicPr preferRelativeResize="0"/>
          <p:nvPr/>
        </p:nvPicPr>
        <p:blipFill>
          <a:blip r:embed="rId3">
            <a:alphaModFix/>
          </a:blip>
          <a:stretch>
            <a:fillRect/>
          </a:stretch>
        </p:blipFill>
        <p:spPr>
          <a:xfrm>
            <a:off x="152400" y="815100"/>
            <a:ext cx="8839200" cy="40118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9"/>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683" name="Google Shape;683;p39"/>
          <p:cNvPicPr preferRelativeResize="0"/>
          <p:nvPr/>
        </p:nvPicPr>
        <p:blipFill>
          <a:blip r:embed="rId3">
            <a:alphaModFix/>
          </a:blip>
          <a:stretch>
            <a:fillRect/>
          </a:stretch>
        </p:blipFill>
        <p:spPr>
          <a:xfrm>
            <a:off x="152400" y="815100"/>
            <a:ext cx="8839200" cy="4086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0"/>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689" name="Google Shape;689;p40"/>
          <p:cNvPicPr preferRelativeResize="0"/>
          <p:nvPr/>
        </p:nvPicPr>
        <p:blipFill>
          <a:blip r:embed="rId3">
            <a:alphaModFix/>
          </a:blip>
          <a:stretch>
            <a:fillRect/>
          </a:stretch>
        </p:blipFill>
        <p:spPr>
          <a:xfrm>
            <a:off x="1601900" y="782475"/>
            <a:ext cx="5940192" cy="417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1"/>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695" name="Google Shape;695;p41"/>
          <p:cNvPicPr preferRelativeResize="0"/>
          <p:nvPr/>
        </p:nvPicPr>
        <p:blipFill>
          <a:blip r:embed="rId3">
            <a:alphaModFix/>
          </a:blip>
          <a:stretch>
            <a:fillRect/>
          </a:stretch>
        </p:blipFill>
        <p:spPr>
          <a:xfrm>
            <a:off x="1653200" y="728100"/>
            <a:ext cx="5837598" cy="417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4"/>
          <p:cNvSpPr txBox="1"/>
          <p:nvPr>
            <p:ph type="ctrTitle"/>
          </p:nvPr>
        </p:nvSpPr>
        <p:spPr>
          <a:xfrm>
            <a:off x="1263026" y="1992475"/>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Dataset</a:t>
            </a:r>
            <a:endParaRPr/>
          </a:p>
        </p:txBody>
      </p:sp>
      <p:sp>
        <p:nvSpPr>
          <p:cNvPr id="463" name="Google Shape;463;p2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465" name="Google Shape;465;p2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24"/>
          <p:cNvCxnSpPr>
            <a:stCxn id="46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2"/>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701" name="Google Shape;701;p42"/>
          <p:cNvPicPr preferRelativeResize="0"/>
          <p:nvPr/>
        </p:nvPicPr>
        <p:blipFill>
          <a:blip r:embed="rId3">
            <a:alphaModFix/>
          </a:blip>
          <a:stretch>
            <a:fillRect/>
          </a:stretch>
        </p:blipFill>
        <p:spPr>
          <a:xfrm>
            <a:off x="217650" y="771600"/>
            <a:ext cx="4175999" cy="4175999"/>
          </a:xfrm>
          <a:prstGeom prst="rect">
            <a:avLst/>
          </a:prstGeom>
          <a:noFill/>
          <a:ln>
            <a:noFill/>
          </a:ln>
        </p:spPr>
      </p:pic>
      <p:pic>
        <p:nvPicPr>
          <p:cNvPr id="702" name="Google Shape;702;p42"/>
          <p:cNvPicPr preferRelativeResize="0"/>
          <p:nvPr/>
        </p:nvPicPr>
        <p:blipFill>
          <a:blip r:embed="rId4">
            <a:alphaModFix/>
          </a:blip>
          <a:stretch>
            <a:fillRect/>
          </a:stretch>
        </p:blipFill>
        <p:spPr>
          <a:xfrm>
            <a:off x="4763499" y="771600"/>
            <a:ext cx="4175999" cy="4175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3"/>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on take-off vs landing</a:t>
            </a:r>
            <a:endParaRPr/>
          </a:p>
        </p:txBody>
      </p:sp>
      <p:pic>
        <p:nvPicPr>
          <p:cNvPr id="708" name="Google Shape;708;p43"/>
          <p:cNvPicPr preferRelativeResize="0"/>
          <p:nvPr/>
        </p:nvPicPr>
        <p:blipFill>
          <a:blip r:embed="rId3">
            <a:alphaModFix/>
          </a:blip>
          <a:stretch>
            <a:fillRect/>
          </a:stretch>
        </p:blipFill>
        <p:spPr>
          <a:xfrm>
            <a:off x="345474" y="847550"/>
            <a:ext cx="4403375" cy="2614800"/>
          </a:xfrm>
          <a:prstGeom prst="rect">
            <a:avLst/>
          </a:prstGeom>
          <a:noFill/>
          <a:ln>
            <a:noFill/>
          </a:ln>
        </p:spPr>
      </p:pic>
      <p:pic>
        <p:nvPicPr>
          <p:cNvPr id="709" name="Google Shape;709;p43"/>
          <p:cNvPicPr preferRelativeResize="0"/>
          <p:nvPr/>
        </p:nvPicPr>
        <p:blipFill>
          <a:blip r:embed="rId4">
            <a:alphaModFix/>
          </a:blip>
          <a:stretch>
            <a:fillRect/>
          </a:stretch>
        </p:blipFill>
        <p:spPr>
          <a:xfrm>
            <a:off x="4607650" y="2277050"/>
            <a:ext cx="4320300" cy="256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4"/>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715" name="Google Shape;715;p44"/>
          <p:cNvPicPr preferRelativeResize="0"/>
          <p:nvPr/>
        </p:nvPicPr>
        <p:blipFill>
          <a:blip r:embed="rId3">
            <a:alphaModFix/>
          </a:blip>
          <a:stretch>
            <a:fillRect/>
          </a:stretch>
        </p:blipFill>
        <p:spPr>
          <a:xfrm>
            <a:off x="2124300" y="926175"/>
            <a:ext cx="4895400" cy="3291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5"/>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721" name="Google Shape;721;p45"/>
          <p:cNvPicPr preferRelativeResize="0"/>
          <p:nvPr/>
        </p:nvPicPr>
        <p:blipFill>
          <a:blip r:embed="rId3">
            <a:alphaModFix/>
          </a:blip>
          <a:stretch>
            <a:fillRect/>
          </a:stretch>
        </p:blipFill>
        <p:spPr>
          <a:xfrm>
            <a:off x="2124300" y="926175"/>
            <a:ext cx="4895400" cy="3291150"/>
          </a:xfrm>
          <a:prstGeom prst="rect">
            <a:avLst/>
          </a:prstGeom>
          <a:noFill/>
          <a:ln>
            <a:noFill/>
          </a:ln>
        </p:spPr>
      </p:pic>
      <p:pic>
        <p:nvPicPr>
          <p:cNvPr id="722" name="Google Shape;722;p45"/>
          <p:cNvPicPr preferRelativeResize="0"/>
          <p:nvPr/>
        </p:nvPicPr>
        <p:blipFill>
          <a:blip r:embed="rId4">
            <a:alphaModFix/>
          </a:blip>
          <a:stretch>
            <a:fillRect/>
          </a:stretch>
        </p:blipFill>
        <p:spPr>
          <a:xfrm>
            <a:off x="2032072" y="926175"/>
            <a:ext cx="5079850" cy="3386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6"/>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728" name="Google Shape;728;p46"/>
          <p:cNvPicPr preferRelativeResize="0"/>
          <p:nvPr/>
        </p:nvPicPr>
        <p:blipFill>
          <a:blip r:embed="rId3">
            <a:alphaModFix/>
          </a:blip>
          <a:stretch>
            <a:fillRect/>
          </a:stretch>
        </p:blipFill>
        <p:spPr>
          <a:xfrm>
            <a:off x="435450" y="706350"/>
            <a:ext cx="3966952" cy="4176001"/>
          </a:xfrm>
          <a:prstGeom prst="rect">
            <a:avLst/>
          </a:prstGeom>
          <a:noFill/>
          <a:ln>
            <a:noFill/>
          </a:ln>
        </p:spPr>
      </p:pic>
      <p:pic>
        <p:nvPicPr>
          <p:cNvPr id="729" name="Google Shape;729;p46"/>
          <p:cNvPicPr preferRelativeResize="0"/>
          <p:nvPr/>
        </p:nvPicPr>
        <p:blipFill>
          <a:blip r:embed="rId4">
            <a:alphaModFix/>
          </a:blip>
          <a:stretch>
            <a:fillRect/>
          </a:stretch>
        </p:blipFill>
        <p:spPr>
          <a:xfrm>
            <a:off x="4696152" y="706350"/>
            <a:ext cx="3937088" cy="417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5"/>
          <p:cNvSpPr txBox="1"/>
          <p:nvPr>
            <p:ph idx="1" type="body"/>
          </p:nvPr>
        </p:nvSpPr>
        <p:spPr>
          <a:xfrm>
            <a:off x="618825" y="1171750"/>
            <a:ext cx="3534300" cy="29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that we have chosen is comprised of two separate datasets, showing flight informations in 2015 and 2019 respectively. Those contain information about delays, cancellations, dates, distances and the companies that operated those flights.</a:t>
            </a:r>
            <a:endParaRPr/>
          </a:p>
        </p:txBody>
      </p:sp>
      <p:sp>
        <p:nvSpPr>
          <p:cNvPr id="473" name="Google Shape;473;p2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474" name="Google Shape;474;p25"/>
          <p:cNvGrpSpPr/>
          <p:nvPr/>
        </p:nvGrpSpPr>
        <p:grpSpPr>
          <a:xfrm>
            <a:off x="4834661" y="989482"/>
            <a:ext cx="2851442" cy="3213988"/>
            <a:chOff x="2501950" y="1507050"/>
            <a:chExt cx="2392350" cy="2696525"/>
          </a:xfrm>
        </p:grpSpPr>
        <p:sp>
          <p:nvSpPr>
            <p:cNvPr id="475" name="Google Shape;475;p25"/>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5"/>
          <p:cNvGrpSpPr/>
          <p:nvPr/>
        </p:nvGrpSpPr>
        <p:grpSpPr>
          <a:xfrm>
            <a:off x="7686104" y="-476250"/>
            <a:ext cx="2291257" cy="2922300"/>
            <a:chOff x="4882900" y="-64350"/>
            <a:chExt cx="2493750" cy="2922300"/>
          </a:xfrm>
        </p:grpSpPr>
        <p:sp>
          <p:nvSpPr>
            <p:cNvPr id="495" name="Google Shape;495;p2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5"/>
          <p:cNvGrpSpPr/>
          <p:nvPr/>
        </p:nvGrpSpPr>
        <p:grpSpPr>
          <a:xfrm>
            <a:off x="5599242" y="1368971"/>
            <a:ext cx="1541751" cy="2455003"/>
            <a:chOff x="2160750" y="237575"/>
            <a:chExt cx="3253325" cy="5180425"/>
          </a:xfrm>
        </p:grpSpPr>
        <p:sp>
          <p:nvSpPr>
            <p:cNvPr id="501" name="Google Shape;501;p25"/>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6"/>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is structured on 32 columns and contains about 9 </a:t>
            </a:r>
            <a:r>
              <a:rPr lang="en"/>
              <a:t>million</a:t>
            </a:r>
            <a:r>
              <a:rPr lang="en"/>
              <a:t> rows of information. It is based only on US-based companies but contains national as well as international flights.</a:t>
            </a:r>
            <a:endParaRPr/>
          </a:p>
        </p:txBody>
      </p:sp>
      <p:sp>
        <p:nvSpPr>
          <p:cNvPr id="538" name="Google Shape;538;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539" name="Google Shape;539;p26"/>
          <p:cNvGrpSpPr/>
          <p:nvPr/>
        </p:nvGrpSpPr>
        <p:grpSpPr>
          <a:xfrm>
            <a:off x="4834661" y="989482"/>
            <a:ext cx="2851442" cy="3213988"/>
            <a:chOff x="2501950" y="1507050"/>
            <a:chExt cx="2392350" cy="2696525"/>
          </a:xfrm>
        </p:grpSpPr>
        <p:sp>
          <p:nvSpPr>
            <p:cNvPr id="540" name="Google Shape;540;p26"/>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6"/>
          <p:cNvGrpSpPr/>
          <p:nvPr/>
        </p:nvGrpSpPr>
        <p:grpSpPr>
          <a:xfrm>
            <a:off x="7686104" y="-476250"/>
            <a:ext cx="2291257" cy="2922300"/>
            <a:chOff x="4882900" y="-64350"/>
            <a:chExt cx="2493750" cy="2922300"/>
          </a:xfrm>
        </p:grpSpPr>
        <p:sp>
          <p:nvSpPr>
            <p:cNvPr id="560" name="Google Shape;560;p2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6"/>
          <p:cNvGrpSpPr/>
          <p:nvPr/>
        </p:nvGrpSpPr>
        <p:grpSpPr>
          <a:xfrm>
            <a:off x="5599242" y="1368971"/>
            <a:ext cx="1541751" cy="2455003"/>
            <a:chOff x="2160750" y="237575"/>
            <a:chExt cx="3253325" cy="5180425"/>
          </a:xfrm>
        </p:grpSpPr>
        <p:sp>
          <p:nvSpPr>
            <p:cNvPr id="566" name="Google Shape;566;p26"/>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7"/>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PowerBI Visualisations</a:t>
            </a:r>
            <a:endParaRPr/>
          </a:p>
        </p:txBody>
      </p:sp>
      <p:sp>
        <p:nvSpPr>
          <p:cNvPr id="603" name="Google Shape;603;p27"/>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605" name="Google Shape;605;p2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27"/>
          <p:cNvCxnSpPr>
            <a:stCxn id="60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8"/>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Sheet</a:t>
            </a:r>
            <a:endParaRPr/>
          </a:p>
        </p:txBody>
      </p:sp>
      <p:pic>
        <p:nvPicPr>
          <p:cNvPr id="613" name="Google Shape;613;p28"/>
          <p:cNvPicPr preferRelativeResize="0"/>
          <p:nvPr/>
        </p:nvPicPr>
        <p:blipFill>
          <a:blip r:embed="rId3">
            <a:alphaModFix/>
          </a:blip>
          <a:stretch>
            <a:fillRect/>
          </a:stretch>
        </p:blipFill>
        <p:spPr>
          <a:xfrm>
            <a:off x="757475" y="532975"/>
            <a:ext cx="7781202" cy="438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9"/>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Stats Sheet</a:t>
            </a:r>
            <a:endParaRPr/>
          </a:p>
        </p:txBody>
      </p:sp>
      <p:pic>
        <p:nvPicPr>
          <p:cNvPr id="619" name="Google Shape;619;p29"/>
          <p:cNvPicPr preferRelativeResize="0"/>
          <p:nvPr/>
        </p:nvPicPr>
        <p:blipFill>
          <a:blip r:embed="rId3">
            <a:alphaModFix/>
          </a:blip>
          <a:stretch>
            <a:fillRect/>
          </a:stretch>
        </p:blipFill>
        <p:spPr>
          <a:xfrm>
            <a:off x="1009650" y="609050"/>
            <a:ext cx="7525914" cy="42296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0"/>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Diverted / Cancelled Sheet</a:t>
            </a:r>
            <a:endParaRPr/>
          </a:p>
        </p:txBody>
      </p:sp>
      <p:pic>
        <p:nvPicPr>
          <p:cNvPr id="625" name="Google Shape;625;p30"/>
          <p:cNvPicPr preferRelativeResize="0"/>
          <p:nvPr/>
        </p:nvPicPr>
        <p:blipFill>
          <a:blip r:embed="rId3">
            <a:alphaModFix/>
          </a:blip>
          <a:stretch>
            <a:fillRect/>
          </a:stretch>
        </p:blipFill>
        <p:spPr>
          <a:xfrm>
            <a:off x="918375" y="619200"/>
            <a:ext cx="7540608" cy="421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1"/>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Filter Sheet</a:t>
            </a:r>
            <a:endParaRPr/>
          </a:p>
        </p:txBody>
      </p:sp>
      <p:pic>
        <p:nvPicPr>
          <p:cNvPr id="631" name="Google Shape;631;p31"/>
          <p:cNvPicPr preferRelativeResize="0"/>
          <p:nvPr/>
        </p:nvPicPr>
        <p:blipFill>
          <a:blip r:embed="rId3">
            <a:alphaModFix/>
          </a:blip>
          <a:stretch>
            <a:fillRect/>
          </a:stretch>
        </p:blipFill>
        <p:spPr>
          <a:xfrm>
            <a:off x="695875" y="505775"/>
            <a:ext cx="8002048" cy="4485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